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91" autoAdjust="0"/>
  </p:normalViewPr>
  <p:slideViewPr>
    <p:cSldViewPr>
      <p:cViewPr>
        <p:scale>
          <a:sx n="80" d="100"/>
          <a:sy n="80" d="100"/>
        </p:scale>
        <p:origin x="-107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04" y="-5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D0F2FD-9DDA-4D85-9540-642164C9831B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C45237-C457-41B5-B2A2-747C45972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D703-D68D-4A2B-89C1-D7A2DBA7FE96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C66F-BB65-4F0B-928A-7DFA7ABF9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10F0-27D0-4924-8EF5-B2C29C7FBA1B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7261-4835-48CD-8883-E19997CF3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62FC-BC43-4E47-A241-AED0363F5CA5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A99C-CBB5-432B-BFE5-5338941D0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7D1CAA-12D6-4C11-A98D-9E6A37B98488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165E9-DA00-4149-B37F-DDF97EFAA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9EF2-2571-4761-82FC-D050D1F0E678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55BC-9807-4086-A3F7-3DA278065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8AD3-8768-4CC4-A39E-4154B3B4CEC2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6D6A-B255-43DD-83F9-AF812E818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C62E-AFF4-435F-943B-12FF81A003A0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E68F-D12E-45DA-9315-2612654B0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C3A45-11A1-4696-93AC-4EAF181F69CC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E184A3-B811-404C-BDF1-1A89DBBAB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0CBC-8B93-49A0-A7C8-31B5FF6805DB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24D4-8EBA-44E6-8DEC-637BF8292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198BA0-EB81-4F28-8874-FA9A6A7B2AC0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904C24-A90F-491D-85DD-4FBFAA133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A099A7-7F7B-4283-B621-D3C662F8F0FA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A1B3D0-1AB7-4049-9564-5B08B9CC12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C21544-1AA8-412F-B73E-038249627A6C}" type="datetimeFigureOut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B708F-EE6F-4975-A41B-1E276E82E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79" r:id="rId4"/>
    <p:sldLayoutId id="2147484678" r:id="rId5"/>
    <p:sldLayoutId id="2147484683" r:id="rId6"/>
    <p:sldLayoutId id="2147484677" r:id="rId7"/>
    <p:sldLayoutId id="2147484684" r:id="rId8"/>
    <p:sldLayoutId id="2147484685" r:id="rId9"/>
    <p:sldLayoutId id="2147484676" r:id="rId10"/>
    <p:sldLayoutId id="2147484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B8563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E5B7B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2D6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642938"/>
            <a:ext cx="7358063" cy="1857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Федеральный государственный образовательный стандарт дошкольного образования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2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649538"/>
            <a:ext cx="40338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6092825"/>
            <a:ext cx="17668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7786687" cy="1296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Целевые ориентиры образования в младенческом и раннем возрасте </a:t>
            </a:r>
            <a:br>
              <a:rPr lang="ru-RU" b="1" i="1" dirty="0" smtClean="0"/>
            </a:br>
            <a:r>
              <a:rPr lang="ru-RU" b="1" i="1" dirty="0" smtClean="0"/>
              <a:t>(от 0 до 3 лет):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7467600" cy="4873625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проявляет интерес к сверстникам; наблюдает за их действиями и подражает им;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85750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725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Целевые ориентиры на этапе завершения дошкольного образования (7 лет):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358187" cy="5072063"/>
          </a:xfrm>
        </p:spPr>
        <p:txBody>
          <a:bodyPr>
            <a:normAutofit fontScale="5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</a:t>
            </a:r>
            <a:r>
              <a:rPr lang="ru-RU" dirty="0" smtClean="0"/>
              <a:t>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24579" name="Содержимое 2"/>
          <p:cNvSpPr txBox="1">
            <a:spLocks/>
          </p:cNvSpPr>
          <p:nvPr/>
        </p:nvSpPr>
        <p:spPr bwMode="auto">
          <a:xfrm>
            <a:off x="214313" y="6000750"/>
            <a:ext cx="8358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>
                <a:latin typeface="Century Schoolbook" pitchFamily="18" charset="0"/>
              </a:rPr>
              <a:t>Целевые ориентиры Программы ДО выступают основаниями преемственности дошкольного и начального общего образования и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497762" cy="10112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ФГОС ДО направлен на решение следующих задач:</a:t>
            </a:r>
            <a:endParaRPr lang="ru-RU" sz="3200" b="1" dirty="0"/>
          </a:p>
        </p:txBody>
      </p:sp>
      <p:sp>
        <p:nvSpPr>
          <p:cNvPr id="15362" name="Содержимое 7"/>
          <p:cNvSpPr>
            <a:spLocks noGrp="1"/>
          </p:cNvSpPr>
          <p:nvPr>
            <p:ph sz="quarter" idx="1"/>
          </p:nvPr>
        </p:nvSpPr>
        <p:spPr>
          <a:xfrm>
            <a:off x="214313" y="1428750"/>
            <a:ext cx="8143875" cy="5214938"/>
          </a:xfrm>
        </p:spPr>
        <p:txBody>
          <a:bodyPr/>
          <a:lstStyle/>
          <a:p>
            <a:r>
              <a:rPr lang="ru-RU" sz="140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r>
              <a:rPr lang="ru-RU" sz="1400" smtClean="0"/>
              <a:t>обеспечения равных возможностей для полноценного развития каждого ребенка в период дошкольного детства;</a:t>
            </a:r>
          </a:p>
          <a:p>
            <a:r>
              <a:rPr lang="ru-RU" sz="140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</a:t>
            </a:r>
            <a:r>
              <a:rPr lang="ru-RU" sz="1400" b="1" smtClean="0"/>
              <a:t>преемственность основных образовательных программ дошкольного и начального общего образования</a:t>
            </a:r>
            <a:r>
              <a:rPr lang="ru-RU" sz="1400" smtClean="0"/>
              <a:t>);</a:t>
            </a:r>
          </a:p>
          <a:p>
            <a:r>
              <a:rPr lang="ru-RU" sz="1400" i="1" smtClean="0"/>
              <a:t>создания благоприятных условий развития детей </a:t>
            </a:r>
            <a:r>
              <a:rPr lang="ru-RU" sz="1400" smtClean="0"/>
              <a:t>в соответствии с их возрастными и индивидуальными особенностями и склонностями, </a:t>
            </a:r>
            <a:r>
              <a:rPr lang="ru-RU" sz="1400" i="1" smtClean="0"/>
              <a:t>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lang="ru-RU" sz="1400" smtClean="0"/>
              <a:t>;</a:t>
            </a:r>
          </a:p>
          <a:p>
            <a:r>
              <a:rPr lang="ru-RU" sz="1400" i="1" smtClean="0"/>
              <a:t>объединения обучения и воспитания в целостный образовательный процесс </a:t>
            </a:r>
            <a:r>
              <a:rPr lang="ru-RU" sz="1400" smtClean="0"/>
              <a:t>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1400" i="1" smtClean="0"/>
              <a:t>формирования общей культуры личности детей</a:t>
            </a:r>
            <a:r>
              <a:rPr lang="ru-RU" sz="1400" smtClean="0"/>
              <a:t>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</a:t>
            </a:r>
            <a:r>
              <a:rPr lang="ru-RU" sz="1400" i="1" smtClean="0"/>
              <a:t>формирования предпосылок учебной деятельности</a:t>
            </a:r>
            <a:r>
              <a:rPr lang="ru-RU" sz="1400" smtClean="0"/>
              <a:t>;</a:t>
            </a:r>
          </a:p>
          <a:p>
            <a:r>
              <a:rPr lang="ru-RU" sz="140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643812" cy="1714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/>
              <a:t>Содержание Программы ДО должно обеспечивать </a:t>
            </a:r>
            <a:r>
              <a:rPr lang="ru-RU" sz="1800" b="1" dirty="0" smtClean="0"/>
              <a:t>развитие личности, мотивации и способностей детей в различных видах деятельности </a:t>
            </a:r>
            <a:r>
              <a:rPr lang="ru-RU" sz="1800" dirty="0" smtClean="0"/>
              <a:t>и охватывать следующие структурные единицы, представляющие определенные направления развития и образования детей (</a:t>
            </a:r>
            <a:r>
              <a:rPr lang="ru-RU" sz="1800" b="1" dirty="0" smtClean="0"/>
              <a:t>образовательные области</a:t>
            </a:r>
            <a:r>
              <a:rPr lang="ru-RU" sz="1800" dirty="0" smtClean="0"/>
              <a:t>):</a:t>
            </a:r>
            <a:endParaRPr lang="ru-RU" sz="1800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857250" y="2000250"/>
            <a:ext cx="7358063" cy="2714625"/>
          </a:xfrm>
        </p:spPr>
        <p:txBody>
          <a:bodyPr/>
          <a:lstStyle/>
          <a:p>
            <a:r>
              <a:rPr lang="ru-RU" smtClean="0"/>
              <a:t>Социально-коммуникативное развитие;</a:t>
            </a:r>
          </a:p>
          <a:p>
            <a:r>
              <a:rPr lang="ru-RU" smtClean="0"/>
              <a:t>Познавательное развитие;</a:t>
            </a:r>
          </a:p>
          <a:p>
            <a:r>
              <a:rPr lang="ru-RU" smtClean="0"/>
              <a:t>Речевое развитие;</a:t>
            </a:r>
          </a:p>
          <a:p>
            <a:r>
              <a:rPr lang="ru-RU" smtClean="0"/>
              <a:t>Художественно-эстетическое развитие;</a:t>
            </a:r>
          </a:p>
          <a:p>
            <a:r>
              <a:rPr lang="ru-RU" smtClean="0"/>
              <a:t>Физическое развитие.</a:t>
            </a:r>
          </a:p>
          <a:p>
            <a:pPr algn="ctr"/>
            <a:endParaRPr lang="ru-RU" i="1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0"/>
            <a:ext cx="7143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5725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/>
              <a:t>Социально-коммуникативное развитие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143000"/>
            <a:ext cx="8143875" cy="3714750"/>
          </a:xfrm>
        </p:spPr>
        <p:txBody>
          <a:bodyPr/>
          <a:lstStyle/>
          <a:p>
            <a:r>
              <a:rPr lang="ru-RU" sz="1600" smtClean="0"/>
              <a:t>усвоение норм и ценностей, принятых в обществе, включая моральные и нравственные ценности; </a:t>
            </a:r>
          </a:p>
          <a:p>
            <a:r>
              <a:rPr lang="ru-RU" sz="1600" smtClean="0"/>
              <a:t>развитие общения и взаимодействия ребенка со взрослыми и сверстниками; </a:t>
            </a:r>
          </a:p>
          <a:p>
            <a:r>
              <a:rPr lang="ru-RU" sz="1600" smtClean="0"/>
              <a:t>становление </a:t>
            </a:r>
            <a:r>
              <a:rPr lang="ru-RU" sz="1600" b="1" smtClean="0"/>
              <a:t>самостоятельности, целенаправленности и саморегуляции</a:t>
            </a:r>
            <a:r>
              <a:rPr lang="ru-RU" sz="1600" smtClean="0"/>
              <a:t> собственных действий; </a:t>
            </a:r>
          </a:p>
          <a:p>
            <a:r>
              <a:rPr lang="ru-RU" sz="1600" smtClean="0"/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Учреждении; </a:t>
            </a:r>
          </a:p>
          <a:p>
            <a:r>
              <a:rPr lang="ru-RU" sz="1600" smtClean="0"/>
              <a:t>формирование позитивных установок к различным видам труда и творчества; </a:t>
            </a:r>
          </a:p>
          <a:p>
            <a:r>
              <a:rPr lang="ru-RU" sz="1600" smtClean="0"/>
              <a:t>формирование основ безопасного поведения в быту, социуме, природе.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0"/>
            <a:ext cx="33575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572000"/>
            <a:ext cx="31797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85800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/>
              <a:t>Познавательное развитие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3214688"/>
            <a:ext cx="6286500" cy="321468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643188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1643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785938" y="1071563"/>
            <a:ext cx="5929312" cy="20002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latin typeface="+mn-lt"/>
                <a:cs typeface="+mn-cs"/>
              </a:rPr>
              <a:t>развитие интересов детей, любознательности и познавательной мотивации;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latin typeface="+mn-lt"/>
                <a:cs typeface="+mn-cs"/>
              </a:rPr>
              <a:t>формирование познавательных действий, становление сознания;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2400" dirty="0">
                <a:latin typeface="+mn-lt"/>
                <a:cs typeface="+mn-cs"/>
              </a:rPr>
              <a:t>развитие воображения и творческой активности;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497762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/>
              <a:t>Речевое развитие: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1214438"/>
            <a:ext cx="7497763" cy="362426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владение речью как средством общения и культуры;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обогащение активного словаря;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развитие связной, грамматически правильной диалогической и монологической речи;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развитие речевого творчества;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развитие звуковой и интонационной культуры речи, фонематического слуха;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формирование звуковой аналитико-синтетической активности как предпосылки обучения грамоте.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929188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929188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786313"/>
            <a:ext cx="2509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/>
              <a:t>Художественно-эстетическое развитие: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7934325" cy="3929062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становление эстетического отношения к окружающему миру;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формирование элементарных представлений о видах искусства;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восприятие музыки, художественной литературы, фольклора;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стимулирование сопереживания персонажам художественных произведений;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214938"/>
            <a:ext cx="2676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072063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143500"/>
            <a:ext cx="2071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/>
              <a:t>Физическое развитие: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071563"/>
            <a:ext cx="7858125" cy="435768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сфере;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286375"/>
            <a:ext cx="263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214938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5286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5286375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286625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Виды деятельности дошкольников (3 года – 8 лет)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71563"/>
            <a:ext cx="6572250" cy="55721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Игровая деятельность </a:t>
            </a:r>
            <a:r>
              <a:rPr lang="ru-RU" dirty="0" smtClean="0"/>
              <a:t>(сюжетно-ролевая игра, игра с правилами и другие виды игры)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Коммуникативная</a:t>
            </a:r>
            <a:r>
              <a:rPr lang="ru-RU" dirty="0" smtClean="0"/>
              <a:t> (общение и взаимодействие со взрослыми и сверстниками)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Познавательно-исследовательская</a:t>
            </a:r>
            <a:r>
              <a:rPr lang="ru-RU" dirty="0" smtClean="0"/>
              <a:t> (исследования объектов окружающего мира и экспериментирования с ними)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Восприятие художественной литературы и фольклора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Самообслуживание и элементарный бытовой труд </a:t>
            </a:r>
            <a:r>
              <a:rPr lang="ru-RU" dirty="0" smtClean="0"/>
              <a:t>(в помещении и на улице)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Конструирование</a:t>
            </a:r>
            <a:r>
              <a:rPr lang="ru-RU" dirty="0" smtClean="0"/>
              <a:t> из разного материала, включая конструкторы, модули, бумагу, природный и иной материал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Изобразительная</a:t>
            </a:r>
            <a:r>
              <a:rPr lang="ru-RU" dirty="0" smtClean="0"/>
              <a:t> (рисование, лепка, аппликация)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Музыкальная</a:t>
            </a:r>
            <a:r>
              <a:rPr lang="ru-RU" dirty="0" smtClean="0"/>
              <a:t> (восприятие и понимание смысла музыкальных произведений, пение, музыкально-ритмические движения, игры на детских музыкальных инструментах)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Двигательная</a:t>
            </a:r>
            <a:r>
              <a:rPr lang="ru-RU" dirty="0" smtClean="0"/>
              <a:t> (овладение основными движениями) </a:t>
            </a:r>
            <a:r>
              <a:rPr lang="ru-RU" b="1" dirty="0" smtClean="0"/>
              <a:t>формы активности ребенка</a:t>
            </a:r>
            <a:r>
              <a:rPr lang="ru-RU" dirty="0" smtClean="0"/>
              <a:t>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71500"/>
            <a:ext cx="185737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25717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286250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668</TotalTime>
  <Words>1142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ФЕДЕРАЛЬНЫЙ ГОСУДАРСТВЕННЫЙ ОБРАЗОВАТЕЛЬНЫЙ СТАНДАРТ ДОШКОЛЬНОГО ОБРАЗОВАНИЯ </vt:lpstr>
      <vt:lpstr>ФГОС ДО НАПРАВЛЕН НА РЕШЕНИЕ СЛЕДУЮЩИХ ЗАДАЧ:</vt:lpstr>
      <vt:lpstr>СОДЕРЖАНИЕ ПРОГРАММЫ ДО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(ОБРАЗОВАТЕЛЬНЫЕ ОБЛАСТИ):</vt:lpstr>
      <vt:lpstr>СОЦИАЛЬНО-КОММУНИКАТИВНОЕ РАЗВИТИЕ:</vt:lpstr>
      <vt:lpstr>ПОЗНАВАТЕЛЬНОЕ РАЗВИТИЕ:</vt:lpstr>
      <vt:lpstr>РЕЧЕВОЕ РАЗВИТИЕ:</vt:lpstr>
      <vt:lpstr>ХУДОЖЕСТВЕННО-ЭСТЕТИЧЕСКОЕ РАЗВИТИЕ:</vt:lpstr>
      <vt:lpstr>ФИЗИЧЕСКОЕ РАЗВИТИЕ:</vt:lpstr>
      <vt:lpstr>ВИДЫ ДЕЯТЕЛЬНОСТИ ДОШКОЛЬНИКОВ (3 ГОДА – 8 ЛЕТ)</vt:lpstr>
      <vt:lpstr>ЦЕЛЕВЫЕ ОРИЕНТИРЫ ОБРАЗОВАНИЯ В МЛАДЕНЧЕСКОМ И РАННЕМ ВОЗРАСТЕ  (ОТ 0 ДО 3 ЛЕТ):</vt:lpstr>
      <vt:lpstr>ЦЕЛЕВЫЕ ОРИЕНТИРЫ НА ЭТАПЕ ЗАВЕРШЕНИЯ ДОШКОЛЬНОГО ОБРАЗОВАНИЯ (7 ЛЕТ):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Владелец-ПК</dc:creator>
  <cp:lastModifiedBy>Vitaly</cp:lastModifiedBy>
  <cp:revision>89</cp:revision>
  <dcterms:created xsi:type="dcterms:W3CDTF">2009-01-16T07:30:22Z</dcterms:created>
  <dcterms:modified xsi:type="dcterms:W3CDTF">2016-02-03T19:35:25Z</dcterms:modified>
</cp:coreProperties>
</file>